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Montserrat Medium"/>
      <p:regular r:id="rId19"/>
      <p:bold r:id="rId20"/>
      <p:italic r:id="rId21"/>
      <p:boldItalic r:id="rId22"/>
    </p:embeddedFont>
    <p:embeddedFont>
      <p:font typeface="Montserrat ExtraLight"/>
      <p:regular r:id="rId23"/>
      <p:bold r:id="rId24"/>
      <p:italic r:id="rId25"/>
      <p:boldItalic r:id="rId26"/>
    </p:embeddedFont>
    <p:embeddedFont>
      <p:font typeface="Montserrat ExtraBold"/>
      <p:bold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477687B-F7D0-41CA-A8AE-BA8BDF7FFF5C}">
  <a:tblStyle styleId="{A477687B-F7D0-41CA-A8AE-BA8BDF7FFF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bold.fntdata"/><Relationship Id="rId22" Type="http://schemas.openxmlformats.org/officeDocument/2006/relationships/font" Target="fonts/MontserratMedium-boldItalic.fntdata"/><Relationship Id="rId21" Type="http://schemas.openxmlformats.org/officeDocument/2006/relationships/font" Target="fonts/MontserratMedium-italic.fntdata"/><Relationship Id="rId24" Type="http://schemas.openxmlformats.org/officeDocument/2006/relationships/font" Target="fonts/MontserratExtraLight-bold.fntdata"/><Relationship Id="rId23" Type="http://schemas.openxmlformats.org/officeDocument/2006/relationships/font" Target="fonts/MontserratExtraLigh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ExtraLight-boldItalic.fntdata"/><Relationship Id="rId25" Type="http://schemas.openxmlformats.org/officeDocument/2006/relationships/font" Target="fonts/MontserratExtraLight-italic.fntdata"/><Relationship Id="rId28" Type="http://schemas.openxmlformats.org/officeDocument/2006/relationships/font" Target="fonts/MontserratExtraBold-boldItalic.fntdata"/><Relationship Id="rId27" Type="http://schemas.openxmlformats.org/officeDocument/2006/relationships/font" Target="fonts/MontserratExtra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19" Type="http://schemas.openxmlformats.org/officeDocument/2006/relationships/font" Target="fonts/MontserratMedium-regular.fntdata"/><Relationship Id="rId18" Type="http://schemas.openxmlformats.org/officeDocument/2006/relationships/font" Target="fonts/Montserra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f9262ee2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f9262ee2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specifically, the dataset involves the unit sales of 3,049 products, classified in 3 product categories (Hobbies, Foods, and Household) and 7 product departments, in which the above-mentioned categories are disaggregated. The products are sold across ten stores, located in three States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f9262ee2f_0_26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f9262ee2f_0_26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f9262ee2f_0_26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f9262ee2f_0_26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29023341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29023341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6110c2f2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e6110c2f2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f9262ee2f_0_24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f9262ee2f_0_24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92929"/>
                </a:solidFill>
                <a:highlight>
                  <a:srgbClr val="FFFFFF"/>
                </a:highlight>
              </a:rPr>
              <a:t>Taking the square root of the average squared errors has some interesting implications for RMSE. Since the errors are squared before they are averaged, the RMSE gives a relatively high weight to large errors. </a:t>
            </a:r>
            <a:r>
              <a:rPr lang="en">
                <a:solidFill>
                  <a:schemeClr val="dk1"/>
                </a:solidFill>
                <a:highlight>
                  <a:srgbClr val="F2F0F0"/>
                </a:highlight>
              </a:rPr>
              <a:t>This means the RMSE should be more useful when large errors are particularly undesirable.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f9262ee2f_0_26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7f9262ee2f_0_26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f9262ee2f_0_26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7f9262ee2f_0_26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type="ctrTitle"/>
          </p:nvPr>
        </p:nvSpPr>
        <p:spPr>
          <a:xfrm>
            <a:off x="1902750" y="1920475"/>
            <a:ext cx="5338500" cy="6447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Predictive Logistics</a:t>
            </a:r>
            <a:endParaRPr/>
          </a:p>
        </p:txBody>
      </p:sp>
      <p:sp>
        <p:nvSpPr>
          <p:cNvPr id="159" name="Google Shape;159;p36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Vania Crystal Halim</a:t>
            </a:r>
            <a:endParaRPr/>
          </a:p>
        </p:txBody>
      </p:sp>
      <p:sp>
        <p:nvSpPr>
          <p:cNvPr id="160" name="Google Shape;160;p36"/>
          <p:cNvSpPr txBox="1"/>
          <p:nvPr>
            <p:ph type="ctrTitle"/>
          </p:nvPr>
        </p:nvSpPr>
        <p:spPr>
          <a:xfrm>
            <a:off x="2357850" y="2624375"/>
            <a:ext cx="4428300" cy="464700"/>
          </a:xfrm>
          <a:prstGeom prst="rect">
            <a:avLst/>
          </a:prstGeom>
          <a:effectLst>
            <a:outerShdw blurRad="100013" rotWithShape="0" algn="bl" dir="84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TIME SERIES FORECASTING</a:t>
            </a:r>
            <a:endParaRPr b="0"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1" name="Google Shape;161;p36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cxnSp>
        <p:nvCxnSpPr>
          <p:cNvPr id="167" name="Google Shape;167;p3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68" name="Google Shape;168;p37"/>
          <p:cNvSpPr txBox="1"/>
          <p:nvPr>
            <p:ph idx="1" type="subTitle"/>
          </p:nvPr>
        </p:nvSpPr>
        <p:spPr>
          <a:xfrm>
            <a:off x="6053097" y="2767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dentify the method(s) that provide the most accurate point forecasts for each of the time series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37"/>
          <p:cNvSpPr txBox="1"/>
          <p:nvPr>
            <p:ph idx="2" type="title"/>
          </p:nvPr>
        </p:nvSpPr>
        <p:spPr>
          <a:xfrm>
            <a:off x="6028553" y="20821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170" name="Google Shape;170;p37"/>
          <p:cNvSpPr txBox="1"/>
          <p:nvPr>
            <p:ph idx="5" type="title"/>
          </p:nvPr>
        </p:nvSpPr>
        <p:spPr>
          <a:xfrm>
            <a:off x="1048447" y="20821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71" name="Google Shape;171;p37"/>
          <p:cNvSpPr txBox="1"/>
          <p:nvPr>
            <p:ph idx="6" type="subTitle"/>
          </p:nvPr>
        </p:nvSpPr>
        <p:spPr>
          <a:xfrm>
            <a:off x="1048447" y="2767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Certain materials have similar demand patterns. Association between buys can  subsequently be used  to forecast the future demand of the materials</a:t>
            </a:r>
            <a:endParaRPr/>
          </a:p>
        </p:txBody>
      </p:sp>
      <p:cxnSp>
        <p:nvCxnSpPr>
          <p:cNvPr id="172" name="Google Shape;172;p37"/>
          <p:cNvCxnSpPr/>
          <p:nvPr/>
        </p:nvCxnSpPr>
        <p:spPr>
          <a:xfrm>
            <a:off x="4436097" y="2703098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173" name="Google Shape;173;p37"/>
          <p:cNvCxnSpPr/>
          <p:nvPr/>
        </p:nvCxnSpPr>
        <p:spPr>
          <a:xfrm>
            <a:off x="6926150" y="2703098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174" name="Google Shape;174;p37"/>
          <p:cNvCxnSpPr/>
          <p:nvPr/>
        </p:nvCxnSpPr>
        <p:spPr>
          <a:xfrm>
            <a:off x="1946050" y="2703098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75" name="Google Shape;175;p37"/>
          <p:cNvSpPr/>
          <p:nvPr/>
        </p:nvSpPr>
        <p:spPr>
          <a:xfrm>
            <a:off x="1739650" y="12775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7"/>
          <p:cNvSpPr/>
          <p:nvPr/>
        </p:nvSpPr>
        <p:spPr>
          <a:xfrm>
            <a:off x="4229697" y="12775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7"/>
          <p:cNvSpPr/>
          <p:nvPr/>
        </p:nvSpPr>
        <p:spPr>
          <a:xfrm>
            <a:off x="6719750" y="12775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7"/>
          <p:cNvSpPr/>
          <p:nvPr/>
        </p:nvSpPr>
        <p:spPr>
          <a:xfrm>
            <a:off x="6850102" y="1414850"/>
            <a:ext cx="423884" cy="409986"/>
          </a:xfrm>
          <a:custGeom>
            <a:rect b="b" l="l" r="r" t="t"/>
            <a:pathLst>
              <a:path extrusionOk="0" h="11033" w="11407">
                <a:moveTo>
                  <a:pt x="1698" y="1130"/>
                </a:moveTo>
                <a:cubicBezTo>
                  <a:pt x="1739" y="1130"/>
                  <a:pt x="1780" y="1133"/>
                  <a:pt x="1822" y="1137"/>
                </a:cubicBezTo>
                <a:lnTo>
                  <a:pt x="1143" y="3626"/>
                </a:lnTo>
                <a:cubicBezTo>
                  <a:pt x="643" y="3423"/>
                  <a:pt x="357" y="2852"/>
                  <a:pt x="512" y="2316"/>
                </a:cubicBezTo>
                <a:lnTo>
                  <a:pt x="607" y="1959"/>
                </a:lnTo>
                <a:cubicBezTo>
                  <a:pt x="750" y="1453"/>
                  <a:pt x="1207" y="1130"/>
                  <a:pt x="1698" y="1130"/>
                </a:cubicBezTo>
                <a:close/>
                <a:moveTo>
                  <a:pt x="2641" y="304"/>
                </a:moveTo>
                <a:cubicBezTo>
                  <a:pt x="2755" y="304"/>
                  <a:pt x="2867" y="357"/>
                  <a:pt x="2929" y="471"/>
                </a:cubicBezTo>
                <a:cubicBezTo>
                  <a:pt x="2977" y="542"/>
                  <a:pt x="2989" y="649"/>
                  <a:pt x="2965" y="732"/>
                </a:cubicBezTo>
                <a:lnTo>
                  <a:pt x="1941" y="4566"/>
                </a:lnTo>
                <a:cubicBezTo>
                  <a:pt x="1905" y="4650"/>
                  <a:pt x="1846" y="4733"/>
                  <a:pt x="1774" y="4769"/>
                </a:cubicBezTo>
                <a:cubicBezTo>
                  <a:pt x="1719" y="4806"/>
                  <a:pt x="1659" y="4822"/>
                  <a:pt x="1601" y="4822"/>
                </a:cubicBezTo>
                <a:cubicBezTo>
                  <a:pt x="1396" y="4822"/>
                  <a:pt x="1207" y="4619"/>
                  <a:pt x="1262" y="4388"/>
                </a:cubicBezTo>
                <a:cubicBezTo>
                  <a:pt x="1310" y="4209"/>
                  <a:pt x="2215" y="828"/>
                  <a:pt x="2298" y="566"/>
                </a:cubicBezTo>
                <a:cubicBezTo>
                  <a:pt x="2339" y="397"/>
                  <a:pt x="2491" y="304"/>
                  <a:pt x="2641" y="304"/>
                </a:cubicBezTo>
                <a:close/>
                <a:moveTo>
                  <a:pt x="8751" y="3792"/>
                </a:moveTo>
                <a:lnTo>
                  <a:pt x="10168" y="4173"/>
                </a:lnTo>
                <a:lnTo>
                  <a:pt x="9894" y="5185"/>
                </a:lnTo>
                <a:lnTo>
                  <a:pt x="8489" y="4804"/>
                </a:lnTo>
                <a:cubicBezTo>
                  <a:pt x="8525" y="4614"/>
                  <a:pt x="8704" y="3983"/>
                  <a:pt x="8751" y="3792"/>
                </a:cubicBezTo>
                <a:close/>
                <a:moveTo>
                  <a:pt x="10789" y="3812"/>
                </a:moveTo>
                <a:cubicBezTo>
                  <a:pt x="10804" y="3812"/>
                  <a:pt x="10819" y="3813"/>
                  <a:pt x="10835" y="3816"/>
                </a:cubicBezTo>
                <a:cubicBezTo>
                  <a:pt x="10954" y="3852"/>
                  <a:pt x="11025" y="3971"/>
                  <a:pt x="11001" y="4090"/>
                </a:cubicBezTo>
                <a:lnTo>
                  <a:pt x="10573" y="5662"/>
                </a:lnTo>
                <a:cubicBezTo>
                  <a:pt x="10542" y="5765"/>
                  <a:pt x="10447" y="5833"/>
                  <a:pt x="10345" y="5833"/>
                </a:cubicBezTo>
                <a:cubicBezTo>
                  <a:pt x="10330" y="5833"/>
                  <a:pt x="10314" y="5831"/>
                  <a:pt x="10299" y="5828"/>
                </a:cubicBezTo>
                <a:cubicBezTo>
                  <a:pt x="10180" y="5805"/>
                  <a:pt x="10120" y="5626"/>
                  <a:pt x="10132" y="5566"/>
                </a:cubicBezTo>
                <a:cubicBezTo>
                  <a:pt x="10179" y="5391"/>
                  <a:pt x="10560" y="3982"/>
                  <a:pt x="10573" y="3982"/>
                </a:cubicBezTo>
                <a:cubicBezTo>
                  <a:pt x="10573" y="3982"/>
                  <a:pt x="10573" y="3982"/>
                  <a:pt x="10573" y="3983"/>
                </a:cubicBezTo>
                <a:cubicBezTo>
                  <a:pt x="10594" y="3879"/>
                  <a:pt x="10687" y="3812"/>
                  <a:pt x="10789" y="3812"/>
                </a:cubicBezTo>
                <a:close/>
                <a:moveTo>
                  <a:pt x="4679" y="4983"/>
                </a:moveTo>
                <a:lnTo>
                  <a:pt x="6799" y="5447"/>
                </a:lnTo>
                <a:lnTo>
                  <a:pt x="6799" y="5924"/>
                </a:lnTo>
                <a:cubicBezTo>
                  <a:pt x="6799" y="6245"/>
                  <a:pt x="6537" y="6531"/>
                  <a:pt x="6191" y="6531"/>
                </a:cubicBezTo>
                <a:lnTo>
                  <a:pt x="5286" y="6531"/>
                </a:lnTo>
                <a:cubicBezTo>
                  <a:pt x="4953" y="6531"/>
                  <a:pt x="4667" y="6257"/>
                  <a:pt x="4667" y="5924"/>
                </a:cubicBezTo>
                <a:lnTo>
                  <a:pt x="4667" y="4983"/>
                </a:lnTo>
                <a:close/>
                <a:moveTo>
                  <a:pt x="2644" y="0"/>
                </a:moveTo>
                <a:cubicBezTo>
                  <a:pt x="2359" y="0"/>
                  <a:pt x="2075" y="175"/>
                  <a:pt x="1988" y="494"/>
                </a:cubicBezTo>
                <a:lnTo>
                  <a:pt x="1905" y="840"/>
                </a:lnTo>
                <a:cubicBezTo>
                  <a:pt x="1835" y="829"/>
                  <a:pt x="1764" y="824"/>
                  <a:pt x="1694" y="824"/>
                </a:cubicBezTo>
                <a:cubicBezTo>
                  <a:pt x="1065" y="824"/>
                  <a:pt x="469" y="1246"/>
                  <a:pt x="298" y="1899"/>
                </a:cubicBezTo>
                <a:lnTo>
                  <a:pt x="191" y="2256"/>
                </a:lnTo>
                <a:cubicBezTo>
                  <a:pt x="0" y="2947"/>
                  <a:pt x="369" y="3685"/>
                  <a:pt x="1048" y="3959"/>
                </a:cubicBezTo>
                <a:lnTo>
                  <a:pt x="953" y="4292"/>
                </a:lnTo>
                <a:cubicBezTo>
                  <a:pt x="822" y="4751"/>
                  <a:pt x="1191" y="5150"/>
                  <a:pt x="1609" y="5150"/>
                </a:cubicBezTo>
                <a:cubicBezTo>
                  <a:pt x="1723" y="5150"/>
                  <a:pt x="1840" y="5121"/>
                  <a:pt x="1953" y="5054"/>
                </a:cubicBezTo>
                <a:cubicBezTo>
                  <a:pt x="2274" y="4876"/>
                  <a:pt x="2274" y="4554"/>
                  <a:pt x="2322" y="4459"/>
                </a:cubicBezTo>
                <a:lnTo>
                  <a:pt x="4358" y="4912"/>
                </a:lnTo>
                <a:lnTo>
                  <a:pt x="4358" y="5924"/>
                </a:lnTo>
                <a:cubicBezTo>
                  <a:pt x="4358" y="6436"/>
                  <a:pt x="4775" y="6852"/>
                  <a:pt x="5298" y="6852"/>
                </a:cubicBezTo>
                <a:lnTo>
                  <a:pt x="5584" y="6852"/>
                </a:lnTo>
                <a:lnTo>
                  <a:pt x="5584" y="7638"/>
                </a:lnTo>
                <a:lnTo>
                  <a:pt x="4001" y="7638"/>
                </a:lnTo>
                <a:cubicBezTo>
                  <a:pt x="3703" y="7638"/>
                  <a:pt x="3453" y="7900"/>
                  <a:pt x="3453" y="8198"/>
                </a:cubicBezTo>
                <a:cubicBezTo>
                  <a:pt x="3453" y="8495"/>
                  <a:pt x="3703" y="8745"/>
                  <a:pt x="4001" y="8745"/>
                </a:cubicBezTo>
                <a:lnTo>
                  <a:pt x="4298" y="8745"/>
                </a:lnTo>
                <a:lnTo>
                  <a:pt x="2679" y="10758"/>
                </a:lnTo>
                <a:cubicBezTo>
                  <a:pt x="2584" y="10865"/>
                  <a:pt x="2667" y="11019"/>
                  <a:pt x="2810" y="11019"/>
                </a:cubicBezTo>
                <a:cubicBezTo>
                  <a:pt x="2858" y="11019"/>
                  <a:pt x="2905" y="11008"/>
                  <a:pt x="2941" y="10960"/>
                </a:cubicBezTo>
                <a:lnTo>
                  <a:pt x="4727" y="8745"/>
                </a:lnTo>
                <a:lnTo>
                  <a:pt x="5596" y="8745"/>
                </a:lnTo>
                <a:lnTo>
                  <a:pt x="5596" y="10865"/>
                </a:lnTo>
                <a:cubicBezTo>
                  <a:pt x="5596" y="10948"/>
                  <a:pt x="5667" y="11019"/>
                  <a:pt x="5763" y="11019"/>
                </a:cubicBezTo>
                <a:cubicBezTo>
                  <a:pt x="5846" y="11019"/>
                  <a:pt x="5918" y="10948"/>
                  <a:pt x="5918" y="10865"/>
                </a:cubicBezTo>
                <a:lnTo>
                  <a:pt x="5918" y="8745"/>
                </a:lnTo>
                <a:lnTo>
                  <a:pt x="6787" y="8745"/>
                </a:lnTo>
                <a:lnTo>
                  <a:pt x="8573" y="10960"/>
                </a:lnTo>
                <a:cubicBezTo>
                  <a:pt x="8607" y="11009"/>
                  <a:pt x="8658" y="11033"/>
                  <a:pt x="8706" y="11033"/>
                </a:cubicBezTo>
                <a:cubicBezTo>
                  <a:pt x="8741" y="11033"/>
                  <a:pt x="8774" y="11020"/>
                  <a:pt x="8799" y="10996"/>
                </a:cubicBezTo>
                <a:cubicBezTo>
                  <a:pt x="8870" y="10936"/>
                  <a:pt x="8870" y="10829"/>
                  <a:pt x="8823" y="10769"/>
                </a:cubicBezTo>
                <a:lnTo>
                  <a:pt x="7203" y="8757"/>
                </a:lnTo>
                <a:lnTo>
                  <a:pt x="7501" y="8757"/>
                </a:lnTo>
                <a:cubicBezTo>
                  <a:pt x="7799" y="8757"/>
                  <a:pt x="8049" y="8507"/>
                  <a:pt x="8049" y="8210"/>
                </a:cubicBezTo>
                <a:cubicBezTo>
                  <a:pt x="8049" y="7912"/>
                  <a:pt x="7799" y="7662"/>
                  <a:pt x="7501" y="7662"/>
                </a:cubicBezTo>
                <a:lnTo>
                  <a:pt x="7108" y="7662"/>
                </a:lnTo>
                <a:cubicBezTo>
                  <a:pt x="7025" y="7662"/>
                  <a:pt x="6953" y="7733"/>
                  <a:pt x="6953" y="7817"/>
                </a:cubicBezTo>
                <a:cubicBezTo>
                  <a:pt x="6953" y="7912"/>
                  <a:pt x="7025" y="7983"/>
                  <a:pt x="7108" y="7983"/>
                </a:cubicBezTo>
                <a:lnTo>
                  <a:pt x="7501" y="7983"/>
                </a:lnTo>
                <a:cubicBezTo>
                  <a:pt x="7620" y="7983"/>
                  <a:pt x="7727" y="8091"/>
                  <a:pt x="7727" y="8210"/>
                </a:cubicBezTo>
                <a:cubicBezTo>
                  <a:pt x="7727" y="8329"/>
                  <a:pt x="7620" y="8436"/>
                  <a:pt x="7501" y="8436"/>
                </a:cubicBezTo>
                <a:lnTo>
                  <a:pt x="4024" y="8436"/>
                </a:lnTo>
                <a:cubicBezTo>
                  <a:pt x="3905" y="8436"/>
                  <a:pt x="3798" y="8329"/>
                  <a:pt x="3798" y="8210"/>
                </a:cubicBezTo>
                <a:cubicBezTo>
                  <a:pt x="3798" y="8091"/>
                  <a:pt x="3905" y="7983"/>
                  <a:pt x="4024" y="7983"/>
                </a:cubicBezTo>
                <a:lnTo>
                  <a:pt x="6489" y="7983"/>
                </a:lnTo>
                <a:cubicBezTo>
                  <a:pt x="6584" y="7983"/>
                  <a:pt x="6656" y="7912"/>
                  <a:pt x="6656" y="7817"/>
                </a:cubicBezTo>
                <a:cubicBezTo>
                  <a:pt x="6656" y="7733"/>
                  <a:pt x="6584" y="7662"/>
                  <a:pt x="6489" y="7662"/>
                </a:cubicBezTo>
                <a:lnTo>
                  <a:pt x="5929" y="7662"/>
                </a:lnTo>
                <a:lnTo>
                  <a:pt x="5929" y="6876"/>
                </a:lnTo>
                <a:lnTo>
                  <a:pt x="6203" y="6876"/>
                </a:lnTo>
                <a:cubicBezTo>
                  <a:pt x="6727" y="6876"/>
                  <a:pt x="7144" y="6459"/>
                  <a:pt x="7144" y="5935"/>
                </a:cubicBezTo>
                <a:lnTo>
                  <a:pt x="7144" y="5531"/>
                </a:lnTo>
                <a:lnTo>
                  <a:pt x="7668" y="5650"/>
                </a:lnTo>
                <a:cubicBezTo>
                  <a:pt x="7713" y="5660"/>
                  <a:pt x="7758" y="5665"/>
                  <a:pt x="7803" y="5665"/>
                </a:cubicBezTo>
                <a:cubicBezTo>
                  <a:pt x="8075" y="5665"/>
                  <a:pt x="8322" y="5484"/>
                  <a:pt x="8394" y="5197"/>
                </a:cubicBezTo>
                <a:lnTo>
                  <a:pt x="8406" y="5126"/>
                </a:lnTo>
                <a:lnTo>
                  <a:pt x="9823" y="5519"/>
                </a:lnTo>
                <a:cubicBezTo>
                  <a:pt x="9763" y="5793"/>
                  <a:pt x="9930" y="6078"/>
                  <a:pt x="10228" y="6150"/>
                </a:cubicBezTo>
                <a:cubicBezTo>
                  <a:pt x="10279" y="6164"/>
                  <a:pt x="10331" y="6171"/>
                  <a:pt x="10382" y="6171"/>
                </a:cubicBezTo>
                <a:cubicBezTo>
                  <a:pt x="10622" y="6171"/>
                  <a:pt x="10835" y="6015"/>
                  <a:pt x="10894" y="5769"/>
                </a:cubicBezTo>
                <a:lnTo>
                  <a:pt x="11323" y="4185"/>
                </a:lnTo>
                <a:cubicBezTo>
                  <a:pt x="11406" y="3888"/>
                  <a:pt x="11240" y="3590"/>
                  <a:pt x="10942" y="3519"/>
                </a:cubicBezTo>
                <a:cubicBezTo>
                  <a:pt x="10897" y="3507"/>
                  <a:pt x="10852" y="3502"/>
                  <a:pt x="10807" y="3502"/>
                </a:cubicBezTo>
                <a:cubicBezTo>
                  <a:pt x="10568" y="3502"/>
                  <a:pt x="10345" y="3655"/>
                  <a:pt x="10275" y="3876"/>
                </a:cubicBezTo>
                <a:lnTo>
                  <a:pt x="8858" y="3495"/>
                </a:lnTo>
                <a:lnTo>
                  <a:pt x="8870" y="3411"/>
                </a:lnTo>
                <a:cubicBezTo>
                  <a:pt x="8966" y="3090"/>
                  <a:pt x="8775" y="2757"/>
                  <a:pt x="8454" y="2673"/>
                </a:cubicBezTo>
                <a:lnTo>
                  <a:pt x="5679" y="1792"/>
                </a:lnTo>
                <a:cubicBezTo>
                  <a:pt x="5663" y="1787"/>
                  <a:pt x="5646" y="1785"/>
                  <a:pt x="5629" y="1785"/>
                </a:cubicBezTo>
                <a:cubicBezTo>
                  <a:pt x="5561" y="1785"/>
                  <a:pt x="5496" y="1823"/>
                  <a:pt x="5477" y="1899"/>
                </a:cubicBezTo>
                <a:cubicBezTo>
                  <a:pt x="5453" y="1983"/>
                  <a:pt x="5489" y="2078"/>
                  <a:pt x="5584" y="2102"/>
                </a:cubicBezTo>
                <a:lnTo>
                  <a:pt x="8346" y="2983"/>
                </a:lnTo>
                <a:cubicBezTo>
                  <a:pt x="8501" y="3030"/>
                  <a:pt x="8585" y="3197"/>
                  <a:pt x="8549" y="3340"/>
                </a:cubicBezTo>
                <a:cubicBezTo>
                  <a:pt x="8049" y="5162"/>
                  <a:pt x="8144" y="4816"/>
                  <a:pt x="8073" y="5126"/>
                </a:cubicBezTo>
                <a:cubicBezTo>
                  <a:pt x="8030" y="5263"/>
                  <a:pt x="7904" y="5344"/>
                  <a:pt x="7776" y="5344"/>
                </a:cubicBezTo>
                <a:cubicBezTo>
                  <a:pt x="7760" y="5344"/>
                  <a:pt x="7743" y="5343"/>
                  <a:pt x="7727" y="5340"/>
                </a:cubicBezTo>
                <a:lnTo>
                  <a:pt x="2393" y="4161"/>
                </a:lnTo>
                <a:lnTo>
                  <a:pt x="3155" y="1352"/>
                </a:lnTo>
                <a:lnTo>
                  <a:pt x="4977" y="1923"/>
                </a:lnTo>
                <a:cubicBezTo>
                  <a:pt x="4996" y="1931"/>
                  <a:pt x="5016" y="1935"/>
                  <a:pt x="5035" y="1935"/>
                </a:cubicBezTo>
                <a:cubicBezTo>
                  <a:pt x="5100" y="1935"/>
                  <a:pt x="5161" y="1892"/>
                  <a:pt x="5179" y="1828"/>
                </a:cubicBezTo>
                <a:cubicBezTo>
                  <a:pt x="5203" y="1733"/>
                  <a:pt x="5167" y="1649"/>
                  <a:pt x="5072" y="1614"/>
                </a:cubicBezTo>
                <a:lnTo>
                  <a:pt x="3239" y="1030"/>
                </a:lnTo>
                <a:cubicBezTo>
                  <a:pt x="3262" y="935"/>
                  <a:pt x="3405" y="661"/>
                  <a:pt x="3227" y="340"/>
                </a:cubicBezTo>
                <a:cubicBezTo>
                  <a:pt x="3095" y="109"/>
                  <a:pt x="2869" y="0"/>
                  <a:pt x="264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9" name="Google Shape;179;p37"/>
          <p:cNvGrpSpPr/>
          <p:nvPr/>
        </p:nvGrpSpPr>
        <p:grpSpPr>
          <a:xfrm>
            <a:off x="4408944" y="1407903"/>
            <a:ext cx="326106" cy="423908"/>
            <a:chOff x="3990517" y="3354173"/>
            <a:chExt cx="279559" cy="363402"/>
          </a:xfrm>
        </p:grpSpPr>
        <p:sp>
          <p:nvSpPr>
            <p:cNvPr id="180" name="Google Shape;180;p37"/>
            <p:cNvSpPr/>
            <p:nvPr/>
          </p:nvSpPr>
          <p:spPr>
            <a:xfrm>
              <a:off x="3990517" y="3354173"/>
              <a:ext cx="279559" cy="363402"/>
            </a:xfrm>
            <a:custGeom>
              <a:rect b="b" l="l" r="r" t="t"/>
              <a:pathLst>
                <a:path extrusionOk="0" h="11408" w="8776">
                  <a:moveTo>
                    <a:pt x="6322" y="346"/>
                  </a:moveTo>
                  <a:lnTo>
                    <a:pt x="6322" y="715"/>
                  </a:lnTo>
                  <a:lnTo>
                    <a:pt x="5537" y="715"/>
                  </a:lnTo>
                  <a:lnTo>
                    <a:pt x="5537" y="346"/>
                  </a:lnTo>
                  <a:close/>
                  <a:moveTo>
                    <a:pt x="6692" y="1049"/>
                  </a:moveTo>
                  <a:lnTo>
                    <a:pt x="6692" y="5121"/>
                  </a:lnTo>
                  <a:lnTo>
                    <a:pt x="5179" y="5121"/>
                  </a:lnTo>
                  <a:lnTo>
                    <a:pt x="5179" y="1049"/>
                  </a:lnTo>
                  <a:close/>
                  <a:moveTo>
                    <a:pt x="5763" y="5466"/>
                  </a:moveTo>
                  <a:lnTo>
                    <a:pt x="5763" y="6014"/>
                  </a:lnTo>
                  <a:lnTo>
                    <a:pt x="5465" y="6014"/>
                  </a:lnTo>
                  <a:lnTo>
                    <a:pt x="5465" y="5466"/>
                  </a:lnTo>
                  <a:close/>
                  <a:moveTo>
                    <a:pt x="6394" y="5466"/>
                  </a:moveTo>
                  <a:lnTo>
                    <a:pt x="6394" y="6633"/>
                  </a:lnTo>
                  <a:lnTo>
                    <a:pt x="6096" y="6633"/>
                  </a:lnTo>
                  <a:lnTo>
                    <a:pt x="6096" y="5466"/>
                  </a:lnTo>
                  <a:close/>
                  <a:moveTo>
                    <a:pt x="6953" y="8038"/>
                  </a:moveTo>
                  <a:cubicBezTo>
                    <a:pt x="7168" y="8038"/>
                    <a:pt x="7346" y="8216"/>
                    <a:pt x="7346" y="8443"/>
                  </a:cubicBezTo>
                  <a:cubicBezTo>
                    <a:pt x="7346" y="8669"/>
                    <a:pt x="7168" y="8847"/>
                    <a:pt x="6953" y="8847"/>
                  </a:cubicBezTo>
                  <a:lnTo>
                    <a:pt x="4584" y="8847"/>
                  </a:lnTo>
                  <a:lnTo>
                    <a:pt x="4584" y="8038"/>
                  </a:lnTo>
                  <a:close/>
                  <a:moveTo>
                    <a:pt x="6549" y="9193"/>
                  </a:moveTo>
                  <a:cubicBezTo>
                    <a:pt x="6537" y="9502"/>
                    <a:pt x="6275" y="9740"/>
                    <a:pt x="5965" y="9740"/>
                  </a:cubicBezTo>
                  <a:lnTo>
                    <a:pt x="4584" y="9740"/>
                  </a:lnTo>
                  <a:lnTo>
                    <a:pt x="4584" y="9193"/>
                  </a:lnTo>
                  <a:close/>
                  <a:moveTo>
                    <a:pt x="5882" y="10086"/>
                  </a:moveTo>
                  <a:lnTo>
                    <a:pt x="5882" y="10359"/>
                  </a:lnTo>
                  <a:lnTo>
                    <a:pt x="4584" y="10359"/>
                  </a:lnTo>
                  <a:lnTo>
                    <a:pt x="4584" y="10086"/>
                  </a:lnTo>
                  <a:close/>
                  <a:moveTo>
                    <a:pt x="4953" y="1"/>
                  </a:moveTo>
                  <a:cubicBezTo>
                    <a:pt x="4870" y="1"/>
                    <a:pt x="4787" y="72"/>
                    <a:pt x="4787" y="168"/>
                  </a:cubicBezTo>
                  <a:cubicBezTo>
                    <a:pt x="4787" y="263"/>
                    <a:pt x="4870" y="334"/>
                    <a:pt x="4953" y="334"/>
                  </a:cubicBezTo>
                  <a:lnTo>
                    <a:pt x="5144" y="334"/>
                  </a:lnTo>
                  <a:lnTo>
                    <a:pt x="5144" y="703"/>
                  </a:lnTo>
                  <a:lnTo>
                    <a:pt x="4953" y="703"/>
                  </a:lnTo>
                  <a:cubicBezTo>
                    <a:pt x="4870" y="703"/>
                    <a:pt x="4787" y="775"/>
                    <a:pt x="4787" y="870"/>
                  </a:cubicBezTo>
                  <a:lnTo>
                    <a:pt x="4787" y="1334"/>
                  </a:lnTo>
                  <a:lnTo>
                    <a:pt x="4370" y="1334"/>
                  </a:lnTo>
                  <a:cubicBezTo>
                    <a:pt x="3644" y="1334"/>
                    <a:pt x="2929" y="1513"/>
                    <a:pt x="2310" y="1846"/>
                  </a:cubicBezTo>
                  <a:cubicBezTo>
                    <a:pt x="2215" y="1894"/>
                    <a:pt x="2191" y="2001"/>
                    <a:pt x="2227" y="2073"/>
                  </a:cubicBezTo>
                  <a:cubicBezTo>
                    <a:pt x="2262" y="2132"/>
                    <a:pt x="2322" y="2168"/>
                    <a:pt x="2381" y="2168"/>
                  </a:cubicBezTo>
                  <a:cubicBezTo>
                    <a:pt x="2405" y="2168"/>
                    <a:pt x="2441" y="2168"/>
                    <a:pt x="2453" y="2144"/>
                  </a:cubicBezTo>
                  <a:cubicBezTo>
                    <a:pt x="3036" y="1835"/>
                    <a:pt x="3691" y="1668"/>
                    <a:pt x="4358" y="1668"/>
                  </a:cubicBezTo>
                  <a:lnTo>
                    <a:pt x="4775" y="1668"/>
                  </a:lnTo>
                  <a:lnTo>
                    <a:pt x="4775" y="3382"/>
                  </a:lnTo>
                  <a:lnTo>
                    <a:pt x="4358" y="3382"/>
                  </a:lnTo>
                  <a:cubicBezTo>
                    <a:pt x="3060" y="3382"/>
                    <a:pt x="2024" y="4430"/>
                    <a:pt x="2024" y="5716"/>
                  </a:cubicBezTo>
                  <a:cubicBezTo>
                    <a:pt x="2024" y="6954"/>
                    <a:pt x="2977" y="7966"/>
                    <a:pt x="4191" y="8038"/>
                  </a:cubicBezTo>
                  <a:lnTo>
                    <a:pt x="4191" y="9740"/>
                  </a:lnTo>
                  <a:cubicBezTo>
                    <a:pt x="2048" y="9645"/>
                    <a:pt x="346" y="7883"/>
                    <a:pt x="346" y="5716"/>
                  </a:cubicBezTo>
                  <a:cubicBezTo>
                    <a:pt x="346" y="4454"/>
                    <a:pt x="917" y="3299"/>
                    <a:pt x="1917" y="2525"/>
                  </a:cubicBezTo>
                  <a:cubicBezTo>
                    <a:pt x="1989" y="2466"/>
                    <a:pt x="2012" y="2358"/>
                    <a:pt x="1953" y="2287"/>
                  </a:cubicBezTo>
                  <a:cubicBezTo>
                    <a:pt x="1918" y="2238"/>
                    <a:pt x="1867" y="2214"/>
                    <a:pt x="1817" y="2214"/>
                  </a:cubicBezTo>
                  <a:cubicBezTo>
                    <a:pt x="1780" y="2214"/>
                    <a:pt x="1744" y="2226"/>
                    <a:pt x="1715" y="2251"/>
                  </a:cubicBezTo>
                  <a:cubicBezTo>
                    <a:pt x="1191" y="2656"/>
                    <a:pt x="762" y="3180"/>
                    <a:pt x="465" y="3751"/>
                  </a:cubicBezTo>
                  <a:cubicBezTo>
                    <a:pt x="143" y="4371"/>
                    <a:pt x="0" y="5037"/>
                    <a:pt x="0" y="5716"/>
                  </a:cubicBezTo>
                  <a:cubicBezTo>
                    <a:pt x="0" y="8073"/>
                    <a:pt x="1858" y="9990"/>
                    <a:pt x="4191" y="10086"/>
                  </a:cubicBezTo>
                  <a:lnTo>
                    <a:pt x="4191" y="10359"/>
                  </a:lnTo>
                  <a:lnTo>
                    <a:pt x="2036" y="10359"/>
                  </a:lnTo>
                  <a:cubicBezTo>
                    <a:pt x="1739" y="10359"/>
                    <a:pt x="1512" y="10598"/>
                    <a:pt x="1512" y="10883"/>
                  </a:cubicBezTo>
                  <a:cubicBezTo>
                    <a:pt x="1512" y="11181"/>
                    <a:pt x="1750" y="11407"/>
                    <a:pt x="2036" y="11407"/>
                  </a:cubicBezTo>
                  <a:lnTo>
                    <a:pt x="8263" y="11407"/>
                  </a:lnTo>
                  <a:cubicBezTo>
                    <a:pt x="8561" y="11407"/>
                    <a:pt x="8775" y="11169"/>
                    <a:pt x="8775" y="10883"/>
                  </a:cubicBezTo>
                  <a:cubicBezTo>
                    <a:pt x="8775" y="10598"/>
                    <a:pt x="8537" y="10359"/>
                    <a:pt x="8263" y="10359"/>
                  </a:cubicBezTo>
                  <a:lnTo>
                    <a:pt x="7465" y="10359"/>
                  </a:lnTo>
                  <a:cubicBezTo>
                    <a:pt x="7382" y="10359"/>
                    <a:pt x="7311" y="10443"/>
                    <a:pt x="7311" y="10526"/>
                  </a:cubicBezTo>
                  <a:cubicBezTo>
                    <a:pt x="7311" y="10621"/>
                    <a:pt x="7382" y="10693"/>
                    <a:pt x="7465" y="10693"/>
                  </a:cubicBezTo>
                  <a:lnTo>
                    <a:pt x="8263" y="10693"/>
                  </a:lnTo>
                  <a:cubicBezTo>
                    <a:pt x="8358" y="10693"/>
                    <a:pt x="8454" y="10776"/>
                    <a:pt x="8454" y="10883"/>
                  </a:cubicBezTo>
                  <a:cubicBezTo>
                    <a:pt x="8454" y="10990"/>
                    <a:pt x="8358" y="11074"/>
                    <a:pt x="8263" y="11074"/>
                  </a:cubicBezTo>
                  <a:lnTo>
                    <a:pt x="2084" y="11074"/>
                  </a:lnTo>
                  <a:cubicBezTo>
                    <a:pt x="1977" y="11074"/>
                    <a:pt x="1893" y="10990"/>
                    <a:pt x="1893" y="10883"/>
                  </a:cubicBezTo>
                  <a:cubicBezTo>
                    <a:pt x="1893" y="10776"/>
                    <a:pt x="1977" y="10693"/>
                    <a:pt x="2084" y="10693"/>
                  </a:cubicBezTo>
                  <a:lnTo>
                    <a:pt x="6787" y="10693"/>
                  </a:lnTo>
                  <a:cubicBezTo>
                    <a:pt x="6870" y="10693"/>
                    <a:pt x="6953" y="10621"/>
                    <a:pt x="6953" y="10526"/>
                  </a:cubicBezTo>
                  <a:cubicBezTo>
                    <a:pt x="6953" y="10443"/>
                    <a:pt x="6870" y="10359"/>
                    <a:pt x="6787" y="10359"/>
                  </a:cubicBezTo>
                  <a:lnTo>
                    <a:pt x="6203" y="10359"/>
                  </a:lnTo>
                  <a:lnTo>
                    <a:pt x="6203" y="10050"/>
                  </a:lnTo>
                  <a:cubicBezTo>
                    <a:pt x="6596" y="9943"/>
                    <a:pt x="6870" y="9609"/>
                    <a:pt x="6870" y="9193"/>
                  </a:cubicBezTo>
                  <a:lnTo>
                    <a:pt x="6930" y="9193"/>
                  </a:lnTo>
                  <a:cubicBezTo>
                    <a:pt x="7334" y="9193"/>
                    <a:pt x="7680" y="8859"/>
                    <a:pt x="7680" y="8443"/>
                  </a:cubicBezTo>
                  <a:cubicBezTo>
                    <a:pt x="7680" y="8038"/>
                    <a:pt x="7346" y="7704"/>
                    <a:pt x="6930" y="7704"/>
                  </a:cubicBezTo>
                  <a:lnTo>
                    <a:pt x="4406" y="7704"/>
                  </a:lnTo>
                  <a:cubicBezTo>
                    <a:pt x="3298" y="7704"/>
                    <a:pt x="2405" y="6811"/>
                    <a:pt x="2405" y="5704"/>
                  </a:cubicBezTo>
                  <a:cubicBezTo>
                    <a:pt x="2405" y="4609"/>
                    <a:pt x="3298" y="3716"/>
                    <a:pt x="4406" y="3716"/>
                  </a:cubicBezTo>
                  <a:lnTo>
                    <a:pt x="4822" y="3716"/>
                  </a:lnTo>
                  <a:lnTo>
                    <a:pt x="4822" y="5287"/>
                  </a:lnTo>
                  <a:cubicBezTo>
                    <a:pt x="4822" y="5383"/>
                    <a:pt x="4894" y="5454"/>
                    <a:pt x="4989" y="5454"/>
                  </a:cubicBezTo>
                  <a:lnTo>
                    <a:pt x="5108" y="5454"/>
                  </a:lnTo>
                  <a:lnTo>
                    <a:pt x="5108" y="6180"/>
                  </a:lnTo>
                  <a:cubicBezTo>
                    <a:pt x="5108" y="6276"/>
                    <a:pt x="5179" y="6347"/>
                    <a:pt x="5263" y="6347"/>
                  </a:cubicBezTo>
                  <a:lnTo>
                    <a:pt x="5727" y="6347"/>
                  </a:lnTo>
                  <a:lnTo>
                    <a:pt x="5727" y="6788"/>
                  </a:lnTo>
                  <a:cubicBezTo>
                    <a:pt x="5727" y="6883"/>
                    <a:pt x="5799" y="6954"/>
                    <a:pt x="5894" y="6954"/>
                  </a:cubicBezTo>
                  <a:lnTo>
                    <a:pt x="6537" y="6954"/>
                  </a:lnTo>
                  <a:cubicBezTo>
                    <a:pt x="6620" y="6954"/>
                    <a:pt x="6692" y="6883"/>
                    <a:pt x="6692" y="6788"/>
                  </a:cubicBezTo>
                  <a:lnTo>
                    <a:pt x="6692" y="5454"/>
                  </a:lnTo>
                  <a:lnTo>
                    <a:pt x="6811" y="5454"/>
                  </a:lnTo>
                  <a:cubicBezTo>
                    <a:pt x="6906" y="5454"/>
                    <a:pt x="6977" y="5383"/>
                    <a:pt x="6977" y="5287"/>
                  </a:cubicBezTo>
                  <a:lnTo>
                    <a:pt x="6977" y="870"/>
                  </a:lnTo>
                  <a:cubicBezTo>
                    <a:pt x="6977" y="775"/>
                    <a:pt x="6906" y="703"/>
                    <a:pt x="6811" y="703"/>
                  </a:cubicBezTo>
                  <a:lnTo>
                    <a:pt x="6620" y="703"/>
                  </a:lnTo>
                  <a:lnTo>
                    <a:pt x="6620" y="334"/>
                  </a:lnTo>
                  <a:lnTo>
                    <a:pt x="6811" y="334"/>
                  </a:lnTo>
                  <a:cubicBezTo>
                    <a:pt x="6906" y="334"/>
                    <a:pt x="6977" y="263"/>
                    <a:pt x="6977" y="168"/>
                  </a:cubicBezTo>
                  <a:cubicBezTo>
                    <a:pt x="6977" y="72"/>
                    <a:pt x="6906" y="1"/>
                    <a:pt x="68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7"/>
            <p:cNvSpPr/>
            <p:nvPr/>
          </p:nvSpPr>
          <p:spPr>
            <a:xfrm>
              <a:off x="4102009" y="3418680"/>
              <a:ext cx="36824" cy="37175"/>
            </a:xfrm>
            <a:custGeom>
              <a:rect b="b" l="l" r="r" t="t"/>
              <a:pathLst>
                <a:path extrusionOk="0" h="1167" w="1156">
                  <a:moveTo>
                    <a:pt x="572" y="345"/>
                  </a:moveTo>
                  <a:cubicBezTo>
                    <a:pt x="715" y="345"/>
                    <a:pt x="810" y="452"/>
                    <a:pt x="810" y="583"/>
                  </a:cubicBezTo>
                  <a:cubicBezTo>
                    <a:pt x="810" y="714"/>
                    <a:pt x="715" y="822"/>
                    <a:pt x="572" y="822"/>
                  </a:cubicBezTo>
                  <a:cubicBezTo>
                    <a:pt x="441" y="822"/>
                    <a:pt x="334" y="714"/>
                    <a:pt x="334" y="583"/>
                  </a:cubicBezTo>
                  <a:cubicBezTo>
                    <a:pt x="334" y="452"/>
                    <a:pt x="441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62"/>
                    <a:pt x="1" y="583"/>
                  </a:cubicBezTo>
                  <a:cubicBezTo>
                    <a:pt x="1" y="893"/>
                    <a:pt x="251" y="1167"/>
                    <a:pt x="572" y="1167"/>
                  </a:cubicBezTo>
                  <a:cubicBezTo>
                    <a:pt x="894" y="1167"/>
                    <a:pt x="1156" y="893"/>
                    <a:pt x="1156" y="583"/>
                  </a:cubicBezTo>
                  <a:cubicBezTo>
                    <a:pt x="1156" y="274"/>
                    <a:pt x="906" y="0"/>
                    <a:pt x="5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7"/>
            <p:cNvSpPr/>
            <p:nvPr/>
          </p:nvSpPr>
          <p:spPr>
            <a:xfrm>
              <a:off x="4083820" y="3615129"/>
              <a:ext cx="37175" cy="36824"/>
            </a:xfrm>
            <a:custGeom>
              <a:rect b="b" l="l" r="r" t="t"/>
              <a:pathLst>
                <a:path extrusionOk="0" h="1156" w="1167">
                  <a:moveTo>
                    <a:pt x="584" y="346"/>
                  </a:moveTo>
                  <a:cubicBezTo>
                    <a:pt x="715" y="346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53" y="822"/>
                    <a:pt x="345" y="715"/>
                    <a:pt x="345" y="584"/>
                  </a:cubicBezTo>
                  <a:cubicBezTo>
                    <a:pt x="345" y="441"/>
                    <a:pt x="453" y="346"/>
                    <a:pt x="584" y="346"/>
                  </a:cubicBezTo>
                  <a:close/>
                  <a:moveTo>
                    <a:pt x="584" y="0"/>
                  </a:moveTo>
                  <a:cubicBezTo>
                    <a:pt x="274" y="0"/>
                    <a:pt x="0" y="251"/>
                    <a:pt x="0" y="584"/>
                  </a:cubicBezTo>
                  <a:cubicBezTo>
                    <a:pt x="0" y="905"/>
                    <a:pt x="250" y="1155"/>
                    <a:pt x="584" y="1155"/>
                  </a:cubicBezTo>
                  <a:cubicBezTo>
                    <a:pt x="905" y="1155"/>
                    <a:pt x="1167" y="893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37"/>
          <p:cNvGrpSpPr/>
          <p:nvPr/>
        </p:nvGrpSpPr>
        <p:grpSpPr>
          <a:xfrm>
            <a:off x="1860614" y="1406356"/>
            <a:ext cx="442673" cy="426992"/>
            <a:chOff x="1284212" y="1963766"/>
            <a:chExt cx="379489" cy="366046"/>
          </a:xfrm>
        </p:grpSpPr>
        <p:sp>
          <p:nvSpPr>
            <p:cNvPr id="184" name="Google Shape;184;p37"/>
            <p:cNvSpPr/>
            <p:nvPr/>
          </p:nvSpPr>
          <p:spPr>
            <a:xfrm>
              <a:off x="1436861" y="2112975"/>
              <a:ext cx="69444" cy="68902"/>
            </a:xfrm>
            <a:custGeom>
              <a:rect b="b" l="l" r="r" t="t"/>
              <a:pathLst>
                <a:path extrusionOk="0" h="2163" w="218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7"/>
            <p:cNvSpPr/>
            <p:nvPr/>
          </p:nvSpPr>
          <p:spPr>
            <a:xfrm>
              <a:off x="1284212" y="1963766"/>
              <a:ext cx="379489" cy="366046"/>
            </a:xfrm>
            <a:custGeom>
              <a:rect b="b" l="l" r="r" t="t"/>
              <a:pathLst>
                <a:path extrusionOk="0" h="11491" w="11913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" name="Google Shape;186;p37"/>
          <p:cNvSpPr txBox="1"/>
          <p:nvPr>
            <p:ph idx="1" type="subTitle"/>
          </p:nvPr>
        </p:nvSpPr>
        <p:spPr>
          <a:xfrm>
            <a:off x="3538497" y="2767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Walmart’s M5 dataset (the unit sales of various products sold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USA, organized in the form of grouped time series)</a:t>
            </a:r>
            <a:endParaRPr/>
          </a:p>
        </p:txBody>
      </p:sp>
      <p:sp>
        <p:nvSpPr>
          <p:cNvPr id="187" name="Google Shape;187;p37"/>
          <p:cNvSpPr txBox="1"/>
          <p:nvPr>
            <p:ph idx="5" type="title"/>
          </p:nvPr>
        </p:nvSpPr>
        <p:spPr>
          <a:xfrm>
            <a:off x="3538497" y="2076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APPROACH</a:t>
            </a:r>
            <a:endParaRPr/>
          </a:p>
        </p:txBody>
      </p:sp>
      <p:cxnSp>
        <p:nvCxnSpPr>
          <p:cNvPr id="193" name="Google Shape;193;p38"/>
          <p:cNvCxnSpPr/>
          <p:nvPr/>
        </p:nvCxnSpPr>
        <p:spPr>
          <a:xfrm>
            <a:off x="1245300" y="2859300"/>
            <a:ext cx="6653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38"/>
          <p:cNvSpPr txBox="1"/>
          <p:nvPr>
            <p:ph idx="4294967295" type="title"/>
          </p:nvPr>
        </p:nvSpPr>
        <p:spPr>
          <a:xfrm>
            <a:off x="852848" y="2110588"/>
            <a:ext cx="18603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1. </a:t>
            </a:r>
            <a:r>
              <a:rPr lang="en" sz="1400"/>
              <a:t>Data Ingestion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95" name="Google Shape;195;p38"/>
          <p:cNvSpPr txBox="1"/>
          <p:nvPr>
            <p:ph idx="4294967295" type="subTitle"/>
          </p:nvPr>
        </p:nvSpPr>
        <p:spPr>
          <a:xfrm>
            <a:off x="795075" y="3183050"/>
            <a:ext cx="19944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Understanding</a:t>
            </a:r>
            <a:r>
              <a:rPr lang="en" sz="1400">
                <a:solidFill>
                  <a:schemeClr val="lt1"/>
                </a:solidFill>
              </a:rPr>
              <a:t> and </a:t>
            </a:r>
            <a:r>
              <a:rPr lang="en" sz="1400">
                <a:solidFill>
                  <a:schemeClr val="lt1"/>
                </a:solidFill>
              </a:rPr>
              <a:t>concatenating</a:t>
            </a:r>
            <a:r>
              <a:rPr lang="en" sz="1400">
                <a:solidFill>
                  <a:schemeClr val="lt1"/>
                </a:solidFill>
              </a:rPr>
              <a:t> dataframes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96" name="Google Shape;196;p38"/>
          <p:cNvSpPr txBox="1"/>
          <p:nvPr>
            <p:ph idx="4294967295" type="title"/>
          </p:nvPr>
        </p:nvSpPr>
        <p:spPr>
          <a:xfrm>
            <a:off x="4738561" y="2097688"/>
            <a:ext cx="15273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3. Forecasting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97" name="Google Shape;197;p38"/>
          <p:cNvSpPr txBox="1"/>
          <p:nvPr>
            <p:ph idx="4294967295" type="subTitle"/>
          </p:nvPr>
        </p:nvSpPr>
        <p:spPr>
          <a:xfrm>
            <a:off x="4738564" y="3183038"/>
            <a:ext cx="15273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</a:rPr>
              <a:t>Univariate forecasting with Croston, MLP, LTSM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98" name="Google Shape;198;p38"/>
          <p:cNvSpPr txBox="1"/>
          <p:nvPr>
            <p:ph idx="4294967295" type="subTitle"/>
          </p:nvPr>
        </p:nvSpPr>
        <p:spPr>
          <a:xfrm>
            <a:off x="2879739" y="1725634"/>
            <a:ext cx="15273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Train-test split, extracting useful components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99" name="Google Shape;199;p38"/>
          <p:cNvSpPr txBox="1"/>
          <p:nvPr>
            <p:ph idx="4294967295" type="title"/>
          </p:nvPr>
        </p:nvSpPr>
        <p:spPr>
          <a:xfrm>
            <a:off x="2879786" y="3230845"/>
            <a:ext cx="15273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2. Data Preparation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00" name="Google Shape;200;p38"/>
          <p:cNvSpPr txBox="1"/>
          <p:nvPr>
            <p:ph idx="4294967295" type="subTitle"/>
          </p:nvPr>
        </p:nvSpPr>
        <p:spPr>
          <a:xfrm>
            <a:off x="6597339" y="1728659"/>
            <a:ext cx="15273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Scoring methods to identify best solution 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01" name="Google Shape;201;p38"/>
          <p:cNvSpPr txBox="1"/>
          <p:nvPr>
            <p:ph idx="4294967295" type="title"/>
          </p:nvPr>
        </p:nvSpPr>
        <p:spPr>
          <a:xfrm>
            <a:off x="6597336" y="3218932"/>
            <a:ext cx="15273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4. Evaluation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02" name="Google Shape;202;p38"/>
          <p:cNvSpPr/>
          <p:nvPr/>
        </p:nvSpPr>
        <p:spPr>
          <a:xfrm>
            <a:off x="1674250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8"/>
          <p:cNvSpPr/>
          <p:nvPr/>
        </p:nvSpPr>
        <p:spPr>
          <a:xfrm>
            <a:off x="3534675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8"/>
          <p:cNvSpPr/>
          <p:nvPr/>
        </p:nvSpPr>
        <p:spPr>
          <a:xfrm>
            <a:off x="5395100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8"/>
          <p:cNvSpPr/>
          <p:nvPr/>
        </p:nvSpPr>
        <p:spPr>
          <a:xfrm>
            <a:off x="7255525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6" name="Google Shape;206;p3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9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212" name="Google Shape;212;p39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—DATA INGESTION</a:t>
            </a:r>
            <a:endParaRPr/>
          </a:p>
        </p:txBody>
      </p:sp>
      <p:sp>
        <p:nvSpPr>
          <p:cNvPr id="213" name="Google Shape;213;p39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Reshaping data with </a:t>
            </a:r>
            <a:r>
              <a:rPr lang="en"/>
              <a:t>relevant features</a:t>
            </a:r>
            <a:endParaRPr/>
          </a:p>
        </p:txBody>
      </p:sp>
      <p:sp>
        <p:nvSpPr>
          <p:cNvPr id="214" name="Google Shape;214;p39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—FORECASTING</a:t>
            </a:r>
            <a:endParaRPr/>
          </a:p>
        </p:txBody>
      </p:sp>
      <p:sp>
        <p:nvSpPr>
          <p:cNvPr id="215" name="Google Shape;215;p39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Identifying which models to use</a:t>
            </a:r>
            <a:endParaRPr/>
          </a:p>
        </p:txBody>
      </p:sp>
      <p:sp>
        <p:nvSpPr>
          <p:cNvPr id="216" name="Google Shape;216;p39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—DATA PREPARATION</a:t>
            </a:r>
            <a:endParaRPr/>
          </a:p>
        </p:txBody>
      </p:sp>
      <p:sp>
        <p:nvSpPr>
          <p:cNvPr id="217" name="Google Shape;217;p39"/>
          <p:cNvSpPr txBox="1"/>
          <p:nvPr>
            <p:ph idx="6" type="subTitle"/>
          </p:nvPr>
        </p:nvSpPr>
        <p:spPr>
          <a:xfrm>
            <a:off x="5078176" y="1713050"/>
            <a:ext cx="29445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Scaling down and finding a suitable approach</a:t>
            </a:r>
            <a:endParaRPr/>
          </a:p>
        </p:txBody>
      </p:sp>
      <p:sp>
        <p:nvSpPr>
          <p:cNvPr id="218" name="Google Shape;218;p39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—EVALUATION</a:t>
            </a:r>
            <a:endParaRPr/>
          </a:p>
        </p:txBody>
      </p:sp>
      <p:sp>
        <p:nvSpPr>
          <p:cNvPr id="219" name="Google Shape;219;p39"/>
          <p:cNvSpPr txBox="1"/>
          <p:nvPr>
            <p:ph idx="8" type="subTitle"/>
          </p:nvPr>
        </p:nvSpPr>
        <p:spPr>
          <a:xfrm>
            <a:off x="5078138" y="359089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results</a:t>
            </a:r>
            <a:endParaRPr/>
          </a:p>
        </p:txBody>
      </p:sp>
      <p:cxnSp>
        <p:nvCxnSpPr>
          <p:cNvPr id="220" name="Google Shape;220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221" name="Google Shape;221;p39"/>
          <p:cNvCxnSpPr/>
          <p:nvPr/>
        </p:nvCxnSpPr>
        <p:spPr>
          <a:xfrm>
            <a:off x="1348500" y="3048622"/>
            <a:ext cx="6447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222" name="Google Shape;222;p39"/>
          <p:cNvCxnSpPr/>
          <p:nvPr/>
        </p:nvCxnSpPr>
        <p:spPr>
          <a:xfrm>
            <a:off x="4572000" y="1566172"/>
            <a:ext cx="0" cy="2964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0"/>
          <p:cNvSpPr txBox="1"/>
          <p:nvPr>
            <p:ph type="title"/>
          </p:nvPr>
        </p:nvSpPr>
        <p:spPr>
          <a:xfrm>
            <a:off x="938500" y="445025"/>
            <a:ext cx="5588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 AND ANALYSIS (1)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8" name="Google Shape;228;p40"/>
          <p:cNvSpPr txBox="1"/>
          <p:nvPr>
            <p:ph idx="1" type="body"/>
          </p:nvPr>
        </p:nvSpPr>
        <p:spPr>
          <a:xfrm>
            <a:off x="938500" y="983550"/>
            <a:ext cx="49464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Baseline</a:t>
            </a:r>
            <a:r>
              <a:rPr lang="en"/>
              <a:t> model: Moving average window</a:t>
            </a:r>
            <a:endParaRPr/>
          </a:p>
        </p:txBody>
      </p:sp>
      <p:cxnSp>
        <p:nvCxnSpPr>
          <p:cNvPr id="229" name="Google Shape;229;p4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230" name="Google Shape;23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200" y="1417425"/>
            <a:ext cx="4678224" cy="135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0"/>
          <p:cNvSpPr txBox="1"/>
          <p:nvPr>
            <p:ph idx="1" type="body"/>
          </p:nvPr>
        </p:nvSpPr>
        <p:spPr>
          <a:xfrm>
            <a:off x="938500" y="2700200"/>
            <a:ext cx="49464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Croston: normal + TSB</a:t>
            </a:r>
            <a:endParaRPr/>
          </a:p>
        </p:txBody>
      </p:sp>
      <p:pic>
        <p:nvPicPr>
          <p:cNvPr id="232" name="Google Shape;232;p40"/>
          <p:cNvPicPr preferRelativeResize="0"/>
          <p:nvPr/>
        </p:nvPicPr>
        <p:blipFill rotWithShape="1">
          <a:blip r:embed="rId4">
            <a:alphaModFix/>
          </a:blip>
          <a:srcRect b="0" l="0" r="0" t="56887"/>
          <a:stretch/>
        </p:blipFill>
        <p:spPr>
          <a:xfrm>
            <a:off x="1026200" y="3103100"/>
            <a:ext cx="4946401" cy="135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/>
          <p:nvPr>
            <p:ph type="title"/>
          </p:nvPr>
        </p:nvSpPr>
        <p:spPr>
          <a:xfrm>
            <a:off x="938500" y="445025"/>
            <a:ext cx="5588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 AND ANALYSIS (2)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38" name="Google Shape;238;p41"/>
          <p:cNvSpPr txBox="1"/>
          <p:nvPr>
            <p:ph idx="1" type="body"/>
          </p:nvPr>
        </p:nvSpPr>
        <p:spPr>
          <a:xfrm>
            <a:off x="938500" y="983550"/>
            <a:ext cx="49464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Multi Layer Perceptron (MLP)</a:t>
            </a:r>
            <a:endParaRPr/>
          </a:p>
        </p:txBody>
      </p:sp>
      <p:cxnSp>
        <p:nvCxnSpPr>
          <p:cNvPr id="239" name="Google Shape;239;p4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40" name="Google Shape;240;p41"/>
          <p:cNvSpPr txBox="1"/>
          <p:nvPr>
            <p:ph idx="1" type="body"/>
          </p:nvPr>
        </p:nvSpPr>
        <p:spPr>
          <a:xfrm>
            <a:off x="938500" y="2700200"/>
            <a:ext cx="55887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Long Short Term Memory (LSTM) +  Bidirectional LSTM</a:t>
            </a:r>
            <a:endParaRPr/>
          </a:p>
        </p:txBody>
      </p:sp>
      <p:pic>
        <p:nvPicPr>
          <p:cNvPr id="241" name="Google Shape;24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575" y="1386425"/>
            <a:ext cx="4678246" cy="135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868" y="3228351"/>
            <a:ext cx="4342051" cy="12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050" y="3228350"/>
            <a:ext cx="4342051" cy="125736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1"/>
          <p:cNvSpPr txBox="1"/>
          <p:nvPr/>
        </p:nvSpPr>
        <p:spPr>
          <a:xfrm>
            <a:off x="7599625" y="392375"/>
            <a:ext cx="1380300" cy="104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Actual</a:t>
            </a:r>
            <a:endParaRPr b="1">
              <a:solidFill>
                <a:srgbClr val="3C78D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Benchmark</a:t>
            </a:r>
            <a:endParaRPr b="1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Model</a:t>
            </a:r>
            <a:endParaRPr b="1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Forecast</a:t>
            </a:r>
            <a:endParaRPr b="1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2"/>
          <p:cNvSpPr txBox="1"/>
          <p:nvPr>
            <p:ph type="title"/>
          </p:nvPr>
        </p:nvSpPr>
        <p:spPr>
          <a:xfrm>
            <a:off x="938500" y="445025"/>
            <a:ext cx="4702200" cy="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cxnSp>
        <p:nvCxnSpPr>
          <p:cNvPr id="250" name="Google Shape;250;p4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graphicFrame>
        <p:nvGraphicFramePr>
          <p:cNvPr id="251" name="Google Shape;251;p42"/>
          <p:cNvGraphicFramePr/>
          <p:nvPr/>
        </p:nvGraphicFramePr>
        <p:xfrm>
          <a:off x="1026200" y="1066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{A477687B-F7D0-41CA-A8AE-BA8BDF7FFF5C}</a:tableStyleId>
              </a:tblPr>
              <a:tblGrid>
                <a:gridCol w="836075"/>
                <a:gridCol w="1549850"/>
                <a:gridCol w="1192975"/>
                <a:gridCol w="1192975"/>
                <a:gridCol w="1192975"/>
                <a:gridCol w="1192975"/>
              </a:tblGrid>
              <a:tr h="443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BASELINE</a:t>
                      </a:r>
                      <a:endParaRPr sz="120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CROSTON</a:t>
                      </a:r>
                      <a:endParaRPr sz="1200">
                        <a:solidFill>
                          <a:srgbClr val="FF0000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MLP</a:t>
                      </a:r>
                      <a:endParaRPr sz="120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LSTM</a:t>
                      </a:r>
                      <a:endParaRPr sz="120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BI-LSTM</a:t>
                      </a:r>
                      <a:endParaRPr sz="120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599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RMSE</a:t>
                      </a:r>
                      <a:endParaRPr sz="110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5.261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4.530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5.236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4.916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5.256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1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RELATIVE RMSE</a:t>
                      </a:r>
                      <a:endParaRPr sz="110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1.000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5.261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0.995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0.934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0.999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7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% IMPROVEMENT</a:t>
                      </a:r>
                      <a:endParaRPr sz="110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13.9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6.6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7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MAE</a:t>
                      </a:r>
                      <a:endParaRPr sz="110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3.893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3.522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3.955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3.735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3.912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1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MAE TO MEAN RATIO</a:t>
                      </a:r>
                      <a:endParaRPr sz="110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0.498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0.365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0.505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0.477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0.450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2" name="Google Shape;252;p42"/>
          <p:cNvSpPr txBox="1"/>
          <p:nvPr>
            <p:ph idx="4294967295" type="body"/>
          </p:nvPr>
        </p:nvSpPr>
        <p:spPr>
          <a:xfrm>
            <a:off x="4840450" y="395225"/>
            <a:ext cx="33762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N</a:t>
            </a:r>
            <a:r>
              <a:rPr lang="en" sz="1400">
                <a:solidFill>
                  <a:schemeClr val="lt1"/>
                </a:solidFill>
              </a:rPr>
              <a:t>eural networks generally perform better </a:t>
            </a:r>
            <a:r>
              <a:rPr lang="en" sz="1400">
                <a:solidFill>
                  <a:schemeClr val="lt1"/>
                </a:solidFill>
              </a:rPr>
              <a:t>than traditional methods</a:t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58" name="Google Shape;258;p43"/>
          <p:cNvSpPr txBox="1"/>
          <p:nvPr>
            <p:ph idx="2" type="title"/>
          </p:nvPr>
        </p:nvSpPr>
        <p:spPr>
          <a:xfrm>
            <a:off x="854875" y="2290625"/>
            <a:ext cx="18798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59" name="Google Shape;259;p43"/>
          <p:cNvSpPr txBox="1"/>
          <p:nvPr>
            <p:ph idx="1" type="subTitle"/>
          </p:nvPr>
        </p:nvSpPr>
        <p:spPr>
          <a:xfrm>
            <a:off x="898389" y="2796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forecast method: Croston</a:t>
            </a:r>
            <a:endParaRPr/>
          </a:p>
        </p:txBody>
      </p:sp>
      <p:sp>
        <p:nvSpPr>
          <p:cNvPr id="260" name="Google Shape;260;p43"/>
          <p:cNvSpPr txBox="1"/>
          <p:nvPr>
            <p:ph idx="3" type="title"/>
          </p:nvPr>
        </p:nvSpPr>
        <p:spPr>
          <a:xfrm>
            <a:off x="2746599" y="2290625"/>
            <a:ext cx="1715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</a:t>
            </a:r>
            <a:endParaRPr/>
          </a:p>
        </p:txBody>
      </p:sp>
      <p:sp>
        <p:nvSpPr>
          <p:cNvPr id="261" name="Google Shape;261;p43"/>
          <p:cNvSpPr txBox="1"/>
          <p:nvPr>
            <p:ph idx="4" type="subTitle"/>
          </p:nvPr>
        </p:nvSpPr>
        <p:spPr>
          <a:xfrm>
            <a:off x="2790264" y="2796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Similar methods can be used on actual logistics datasets</a:t>
            </a:r>
            <a:endParaRPr/>
          </a:p>
        </p:txBody>
      </p:sp>
      <p:sp>
        <p:nvSpPr>
          <p:cNvPr id="262" name="Google Shape;262;p43"/>
          <p:cNvSpPr txBox="1"/>
          <p:nvPr>
            <p:ph idx="5" type="title"/>
          </p:nvPr>
        </p:nvSpPr>
        <p:spPr>
          <a:xfrm>
            <a:off x="4682136" y="2290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EXTENSION</a:t>
            </a:r>
            <a:endParaRPr/>
          </a:p>
        </p:txBody>
      </p:sp>
      <p:sp>
        <p:nvSpPr>
          <p:cNvPr id="263" name="Google Shape;263;p43"/>
          <p:cNvSpPr txBox="1"/>
          <p:nvPr>
            <p:ph idx="6" type="subTitle"/>
          </p:nvPr>
        </p:nvSpPr>
        <p:spPr>
          <a:xfrm>
            <a:off x="4682139" y="2796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Multivariate forecasting, grouping related items</a:t>
            </a:r>
            <a:endParaRPr/>
          </a:p>
        </p:txBody>
      </p:sp>
      <p:sp>
        <p:nvSpPr>
          <p:cNvPr id="264" name="Google Shape;264;p43"/>
          <p:cNvSpPr txBox="1"/>
          <p:nvPr>
            <p:ph idx="7" type="title"/>
          </p:nvPr>
        </p:nvSpPr>
        <p:spPr>
          <a:xfrm>
            <a:off x="6497799" y="2290625"/>
            <a:ext cx="18798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</a:t>
            </a:r>
            <a:endParaRPr/>
          </a:p>
        </p:txBody>
      </p:sp>
      <p:sp>
        <p:nvSpPr>
          <p:cNvPr id="265" name="Google Shape;265;p43"/>
          <p:cNvSpPr txBox="1"/>
          <p:nvPr>
            <p:ph idx="8" type="subTitle"/>
          </p:nvPr>
        </p:nvSpPr>
        <p:spPr>
          <a:xfrm>
            <a:off x="6574014" y="2796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multivariate data, application of various models</a:t>
            </a:r>
            <a:endParaRPr/>
          </a:p>
        </p:txBody>
      </p:sp>
      <p:sp>
        <p:nvSpPr>
          <p:cNvPr id="266" name="Google Shape;266;p43"/>
          <p:cNvSpPr/>
          <p:nvPr/>
        </p:nvSpPr>
        <p:spPr>
          <a:xfrm>
            <a:off x="1297975" y="127442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3"/>
          <p:cNvSpPr/>
          <p:nvPr/>
        </p:nvSpPr>
        <p:spPr>
          <a:xfrm>
            <a:off x="3189850" y="127442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3"/>
          <p:cNvSpPr/>
          <p:nvPr/>
        </p:nvSpPr>
        <p:spPr>
          <a:xfrm>
            <a:off x="6973625" y="127442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3"/>
          <p:cNvSpPr/>
          <p:nvPr/>
        </p:nvSpPr>
        <p:spPr>
          <a:xfrm>
            <a:off x="5081738" y="127442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0" name="Google Shape;270;p4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71" name="Google Shape;271;p43"/>
          <p:cNvSpPr/>
          <p:nvPr/>
        </p:nvSpPr>
        <p:spPr>
          <a:xfrm>
            <a:off x="1520307" y="1496977"/>
            <a:ext cx="427722" cy="427305"/>
          </a:xfrm>
          <a:custGeom>
            <a:rect b="b" l="l" r="r" t="t"/>
            <a:pathLst>
              <a:path extrusionOk="0" h="11253" w="11264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2" name="Google Shape;272;p43"/>
          <p:cNvGrpSpPr/>
          <p:nvPr/>
        </p:nvGrpSpPr>
        <p:grpSpPr>
          <a:xfrm>
            <a:off x="5313344" y="1515037"/>
            <a:ext cx="409193" cy="391194"/>
            <a:chOff x="7441465" y="2302860"/>
            <a:chExt cx="342192" cy="327140"/>
          </a:xfrm>
        </p:grpSpPr>
        <p:sp>
          <p:nvSpPr>
            <p:cNvPr id="273" name="Google Shape;273;p43"/>
            <p:cNvSpPr/>
            <p:nvPr/>
          </p:nvSpPr>
          <p:spPr>
            <a:xfrm>
              <a:off x="7441465" y="2337727"/>
              <a:ext cx="299862" cy="292273"/>
            </a:xfrm>
            <a:custGeom>
              <a:rect b="b" l="l" r="r" t="t"/>
              <a:pathLst>
                <a:path extrusionOk="0" h="9204" w="9443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43"/>
            <p:cNvSpPr/>
            <p:nvPr/>
          </p:nvSpPr>
          <p:spPr>
            <a:xfrm>
              <a:off x="7484588" y="2302860"/>
              <a:ext cx="299069" cy="293130"/>
            </a:xfrm>
            <a:custGeom>
              <a:rect b="b" l="l" r="r" t="t"/>
              <a:pathLst>
                <a:path extrusionOk="0" h="9231" w="9418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" name="Google Shape;275;p43"/>
          <p:cNvGrpSpPr/>
          <p:nvPr/>
        </p:nvGrpSpPr>
        <p:grpSpPr>
          <a:xfrm>
            <a:off x="7185785" y="1487004"/>
            <a:ext cx="448077" cy="447242"/>
            <a:chOff x="1421638" y="4125629"/>
            <a:chExt cx="374709" cy="374010"/>
          </a:xfrm>
        </p:grpSpPr>
        <p:sp>
          <p:nvSpPr>
            <p:cNvPr id="276" name="Google Shape;276;p43"/>
            <p:cNvSpPr/>
            <p:nvPr/>
          </p:nvSpPr>
          <p:spPr>
            <a:xfrm>
              <a:off x="1421638" y="4265954"/>
              <a:ext cx="374709" cy="233685"/>
            </a:xfrm>
            <a:custGeom>
              <a:rect b="b" l="l" r="r" t="t"/>
              <a:pathLst>
                <a:path extrusionOk="0" h="7359" w="1180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43"/>
            <p:cNvSpPr/>
            <p:nvPr/>
          </p:nvSpPr>
          <p:spPr>
            <a:xfrm>
              <a:off x="1428052" y="4125629"/>
              <a:ext cx="356958" cy="215585"/>
            </a:xfrm>
            <a:custGeom>
              <a:rect b="b" l="l" r="r" t="t"/>
              <a:pathLst>
                <a:path extrusionOk="0" h="6789" w="11241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" name="Google Shape;278;p43"/>
          <p:cNvGrpSpPr/>
          <p:nvPr/>
        </p:nvGrpSpPr>
        <p:grpSpPr>
          <a:xfrm>
            <a:off x="3420343" y="1490224"/>
            <a:ext cx="411433" cy="440824"/>
            <a:chOff x="4149138" y="4121151"/>
            <a:chExt cx="344065" cy="368644"/>
          </a:xfrm>
        </p:grpSpPr>
        <p:sp>
          <p:nvSpPr>
            <p:cNvPr id="279" name="Google Shape;279;p43"/>
            <p:cNvSpPr/>
            <p:nvPr/>
          </p:nvSpPr>
          <p:spPr>
            <a:xfrm>
              <a:off x="4205853" y="4182724"/>
              <a:ext cx="225746" cy="307071"/>
            </a:xfrm>
            <a:custGeom>
              <a:rect b="b" l="l" r="r" t="t"/>
              <a:pathLst>
                <a:path extrusionOk="0" h="9670" w="7109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43"/>
            <p:cNvSpPr/>
            <p:nvPr/>
          </p:nvSpPr>
          <p:spPr>
            <a:xfrm>
              <a:off x="4444777" y="4287484"/>
              <a:ext cx="48426" cy="11400"/>
            </a:xfrm>
            <a:custGeom>
              <a:rect b="b" l="l" r="r" t="t"/>
              <a:pathLst>
                <a:path extrusionOk="0" h="359" w="1525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43"/>
            <p:cNvSpPr/>
            <p:nvPr/>
          </p:nvSpPr>
          <p:spPr>
            <a:xfrm>
              <a:off x="4149138" y="4287484"/>
              <a:ext cx="48426" cy="11400"/>
            </a:xfrm>
            <a:custGeom>
              <a:rect b="b" l="l" r="r" t="t"/>
              <a:pathLst>
                <a:path extrusionOk="0" h="359" w="1525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43"/>
            <p:cNvSpPr/>
            <p:nvPr/>
          </p:nvSpPr>
          <p:spPr>
            <a:xfrm>
              <a:off x="4315471" y="4121151"/>
              <a:ext cx="11400" cy="48045"/>
            </a:xfrm>
            <a:custGeom>
              <a:rect b="b" l="l" r="r" t="t"/>
              <a:pathLst>
                <a:path extrusionOk="0" h="1513" w="359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43"/>
            <p:cNvSpPr/>
            <p:nvPr/>
          </p:nvSpPr>
          <p:spPr>
            <a:xfrm>
              <a:off x="4378632" y="4159575"/>
              <a:ext cx="22705" cy="27754"/>
            </a:xfrm>
            <a:custGeom>
              <a:rect b="b" l="l" r="r" t="t"/>
              <a:pathLst>
                <a:path extrusionOk="0" h="874" w="715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43"/>
            <p:cNvSpPr/>
            <p:nvPr/>
          </p:nvSpPr>
          <p:spPr>
            <a:xfrm>
              <a:off x="4240243" y="4399103"/>
              <a:ext cx="22705" cy="27563"/>
            </a:xfrm>
            <a:custGeom>
              <a:rect b="b" l="l" r="r" t="t"/>
              <a:pathLst>
                <a:path extrusionOk="0" h="868" w="715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43"/>
            <p:cNvSpPr/>
            <p:nvPr/>
          </p:nvSpPr>
          <p:spPr>
            <a:xfrm>
              <a:off x="4240243" y="4159130"/>
              <a:ext cx="22705" cy="28198"/>
            </a:xfrm>
            <a:custGeom>
              <a:rect b="b" l="l" r="r" t="t"/>
              <a:pathLst>
                <a:path extrusionOk="0" h="888" w="715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43"/>
            <p:cNvSpPr/>
            <p:nvPr/>
          </p:nvSpPr>
          <p:spPr>
            <a:xfrm>
              <a:off x="4378632" y="4399230"/>
              <a:ext cx="22705" cy="28198"/>
            </a:xfrm>
            <a:custGeom>
              <a:rect b="b" l="l" r="r" t="t"/>
              <a:pathLst>
                <a:path extrusionOk="0" h="888" w="715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43"/>
            <p:cNvSpPr/>
            <p:nvPr/>
          </p:nvSpPr>
          <p:spPr>
            <a:xfrm>
              <a:off x="4426264" y="4351851"/>
              <a:ext cx="29532" cy="21117"/>
            </a:xfrm>
            <a:custGeom>
              <a:rect b="b" l="l" r="r" t="t"/>
              <a:pathLst>
                <a:path extrusionOk="0" h="665" w="93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43"/>
            <p:cNvSpPr/>
            <p:nvPr/>
          </p:nvSpPr>
          <p:spPr>
            <a:xfrm>
              <a:off x="4186196" y="4213463"/>
              <a:ext cx="29500" cy="21117"/>
            </a:xfrm>
            <a:custGeom>
              <a:rect b="b" l="l" r="r" t="t"/>
              <a:pathLst>
                <a:path extrusionOk="0" h="665" w="929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43"/>
            <p:cNvSpPr/>
            <p:nvPr/>
          </p:nvSpPr>
          <p:spPr>
            <a:xfrm>
              <a:off x="4425883" y="4213590"/>
              <a:ext cx="29913" cy="21371"/>
            </a:xfrm>
            <a:custGeom>
              <a:rect b="b" l="l" r="r" t="t"/>
              <a:pathLst>
                <a:path extrusionOk="0" h="673" w="942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43"/>
            <p:cNvSpPr/>
            <p:nvPr/>
          </p:nvSpPr>
          <p:spPr>
            <a:xfrm>
              <a:off x="4186196" y="4351978"/>
              <a:ext cx="29500" cy="21371"/>
            </a:xfrm>
            <a:custGeom>
              <a:rect b="b" l="l" r="r" t="t"/>
              <a:pathLst>
                <a:path extrusionOk="0" h="673" w="929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4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cxnSp>
        <p:nvCxnSpPr>
          <p:cNvPr id="296" name="Google Shape;296;p44"/>
          <p:cNvCxnSpPr/>
          <p:nvPr/>
        </p:nvCxnSpPr>
        <p:spPr>
          <a:xfrm>
            <a:off x="3190500" y="320329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